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F85036-5743-448F-922D-A4C33A538854}" v="13" dt="2021-06-01T11:21:30.87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p:scale>
          <a:sx n="100" d="100"/>
          <a:sy n="100" d="100"/>
        </p:scale>
        <p:origin x="267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tr-TR"/>
              <a:t>Asıl başlık stilini düzenlemek için tıklayın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F9C3113-03D8-4FCB-9DFB-886AE667CB36}" type="datetimeFigureOut">
              <a:rPr lang="tr-TR" smtClean="0"/>
              <a:t>2.06.2021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DDCCB8-4971-4E81-9F71-BA5CEF06F8A8}" type="slidenum">
              <a:rPr lang="tr-TR" smtClean="0"/>
              <a:t>‹#›</a:t>
            </a:fld>
            <a:endParaRPr lang="tr-TR"/>
          </a:p>
        </p:txBody>
      </p:sp>
    </p:spTree>
    <p:extLst>
      <p:ext uri="{BB962C8B-B14F-4D97-AF65-F5344CB8AC3E}">
        <p14:creationId xmlns:p14="http://schemas.microsoft.com/office/powerpoint/2010/main" val="1857169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F9C3113-03D8-4FCB-9DFB-886AE667CB36}" type="datetimeFigureOut">
              <a:rPr lang="tr-TR" smtClean="0"/>
              <a:t>2.06.2021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DDCCB8-4971-4E81-9F71-BA5CEF06F8A8}" type="slidenum">
              <a:rPr lang="tr-TR" smtClean="0"/>
              <a:t>‹#›</a:t>
            </a:fld>
            <a:endParaRPr lang="tr-TR"/>
          </a:p>
        </p:txBody>
      </p:sp>
    </p:spTree>
    <p:extLst>
      <p:ext uri="{BB962C8B-B14F-4D97-AF65-F5344CB8AC3E}">
        <p14:creationId xmlns:p14="http://schemas.microsoft.com/office/powerpoint/2010/main" val="3949209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F9C3113-03D8-4FCB-9DFB-886AE667CB36}" type="datetimeFigureOut">
              <a:rPr lang="tr-TR" smtClean="0"/>
              <a:t>2.06.2021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DDCCB8-4971-4E81-9F71-BA5CEF06F8A8}" type="slidenum">
              <a:rPr lang="tr-TR" smtClean="0"/>
              <a:t>‹#›</a:t>
            </a:fld>
            <a:endParaRPr lang="tr-TR"/>
          </a:p>
        </p:txBody>
      </p:sp>
    </p:spTree>
    <p:extLst>
      <p:ext uri="{BB962C8B-B14F-4D97-AF65-F5344CB8AC3E}">
        <p14:creationId xmlns:p14="http://schemas.microsoft.com/office/powerpoint/2010/main" val="3372882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F9C3113-03D8-4FCB-9DFB-886AE667CB36}" type="datetimeFigureOut">
              <a:rPr lang="tr-TR" smtClean="0"/>
              <a:t>2.06.2021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DDCCB8-4971-4E81-9F71-BA5CEF06F8A8}" type="slidenum">
              <a:rPr lang="tr-TR" smtClean="0"/>
              <a:t>‹#›</a:t>
            </a:fld>
            <a:endParaRPr lang="tr-TR"/>
          </a:p>
        </p:txBody>
      </p:sp>
    </p:spTree>
    <p:extLst>
      <p:ext uri="{BB962C8B-B14F-4D97-AF65-F5344CB8AC3E}">
        <p14:creationId xmlns:p14="http://schemas.microsoft.com/office/powerpoint/2010/main" val="1972415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5F9C3113-03D8-4FCB-9DFB-886AE667CB36}" type="datetimeFigureOut">
              <a:rPr lang="tr-TR" smtClean="0"/>
              <a:t>2.06.2021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DDCCB8-4971-4E81-9F71-BA5CEF06F8A8}" type="slidenum">
              <a:rPr lang="tr-TR" smtClean="0"/>
              <a:t>‹#›</a:t>
            </a:fld>
            <a:endParaRPr lang="tr-TR"/>
          </a:p>
        </p:txBody>
      </p:sp>
    </p:spTree>
    <p:extLst>
      <p:ext uri="{BB962C8B-B14F-4D97-AF65-F5344CB8AC3E}">
        <p14:creationId xmlns:p14="http://schemas.microsoft.com/office/powerpoint/2010/main" val="1640837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F9C3113-03D8-4FCB-9DFB-886AE667CB36}" type="datetimeFigureOut">
              <a:rPr lang="tr-TR" smtClean="0"/>
              <a:t>2.06.2021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4DDCCB8-4971-4E81-9F71-BA5CEF06F8A8}" type="slidenum">
              <a:rPr lang="tr-TR" smtClean="0"/>
              <a:t>‹#›</a:t>
            </a:fld>
            <a:endParaRPr lang="tr-TR"/>
          </a:p>
        </p:txBody>
      </p:sp>
    </p:spTree>
    <p:extLst>
      <p:ext uri="{BB962C8B-B14F-4D97-AF65-F5344CB8AC3E}">
        <p14:creationId xmlns:p14="http://schemas.microsoft.com/office/powerpoint/2010/main" val="513434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4" name="Content Placeholder 3"/>
          <p:cNvSpPr>
            <a:spLocks noGrp="1"/>
          </p:cNvSpPr>
          <p:nvPr>
            <p:ph sz="half" idx="2"/>
          </p:nvPr>
        </p:nvSpPr>
        <p:spPr>
          <a:xfrm>
            <a:off x="472381" y="3618442"/>
            <a:ext cx="2901255" cy="532218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6" name="Content Placeholder 5"/>
          <p:cNvSpPr>
            <a:spLocks noGrp="1"/>
          </p:cNvSpPr>
          <p:nvPr>
            <p:ph sz="quarter" idx="4"/>
          </p:nvPr>
        </p:nvSpPr>
        <p:spPr>
          <a:xfrm>
            <a:off x="3471863" y="3618442"/>
            <a:ext cx="2915543" cy="532218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F9C3113-03D8-4FCB-9DFB-886AE667CB36}" type="datetimeFigureOut">
              <a:rPr lang="tr-TR" smtClean="0"/>
              <a:t>2.06.2021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4DDCCB8-4971-4E81-9F71-BA5CEF06F8A8}" type="slidenum">
              <a:rPr lang="tr-TR" smtClean="0"/>
              <a:t>‹#›</a:t>
            </a:fld>
            <a:endParaRPr lang="tr-TR"/>
          </a:p>
        </p:txBody>
      </p:sp>
    </p:spTree>
    <p:extLst>
      <p:ext uri="{BB962C8B-B14F-4D97-AF65-F5344CB8AC3E}">
        <p14:creationId xmlns:p14="http://schemas.microsoft.com/office/powerpoint/2010/main" val="1105530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F9C3113-03D8-4FCB-9DFB-886AE667CB36}" type="datetimeFigureOut">
              <a:rPr lang="tr-TR" smtClean="0"/>
              <a:t>2.06.2021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4DDCCB8-4971-4E81-9F71-BA5CEF06F8A8}" type="slidenum">
              <a:rPr lang="tr-TR" smtClean="0"/>
              <a:t>‹#›</a:t>
            </a:fld>
            <a:endParaRPr lang="tr-TR"/>
          </a:p>
        </p:txBody>
      </p:sp>
    </p:spTree>
    <p:extLst>
      <p:ext uri="{BB962C8B-B14F-4D97-AF65-F5344CB8AC3E}">
        <p14:creationId xmlns:p14="http://schemas.microsoft.com/office/powerpoint/2010/main" val="1615863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9C3113-03D8-4FCB-9DFB-886AE667CB36}" type="datetimeFigureOut">
              <a:rPr lang="tr-TR" smtClean="0"/>
              <a:t>2.06.2021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4DDCCB8-4971-4E81-9F71-BA5CEF06F8A8}" type="slidenum">
              <a:rPr lang="tr-TR" smtClean="0"/>
              <a:t>‹#›</a:t>
            </a:fld>
            <a:endParaRPr lang="tr-TR"/>
          </a:p>
        </p:txBody>
      </p:sp>
    </p:spTree>
    <p:extLst>
      <p:ext uri="{BB962C8B-B14F-4D97-AF65-F5344CB8AC3E}">
        <p14:creationId xmlns:p14="http://schemas.microsoft.com/office/powerpoint/2010/main" val="2042696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F9C3113-03D8-4FCB-9DFB-886AE667CB36}" type="datetimeFigureOut">
              <a:rPr lang="tr-TR" smtClean="0"/>
              <a:t>2.06.2021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4DDCCB8-4971-4E81-9F71-BA5CEF06F8A8}" type="slidenum">
              <a:rPr lang="tr-TR" smtClean="0"/>
              <a:t>‹#›</a:t>
            </a:fld>
            <a:endParaRPr lang="tr-TR"/>
          </a:p>
        </p:txBody>
      </p:sp>
    </p:spTree>
    <p:extLst>
      <p:ext uri="{BB962C8B-B14F-4D97-AF65-F5344CB8AC3E}">
        <p14:creationId xmlns:p14="http://schemas.microsoft.com/office/powerpoint/2010/main" val="1672981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F9C3113-03D8-4FCB-9DFB-886AE667CB36}" type="datetimeFigureOut">
              <a:rPr lang="tr-TR" smtClean="0"/>
              <a:t>2.06.2021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4DDCCB8-4971-4E81-9F71-BA5CEF06F8A8}" type="slidenum">
              <a:rPr lang="tr-TR" smtClean="0"/>
              <a:t>‹#›</a:t>
            </a:fld>
            <a:endParaRPr lang="tr-TR"/>
          </a:p>
        </p:txBody>
      </p:sp>
    </p:spTree>
    <p:extLst>
      <p:ext uri="{BB962C8B-B14F-4D97-AF65-F5344CB8AC3E}">
        <p14:creationId xmlns:p14="http://schemas.microsoft.com/office/powerpoint/2010/main" val="715285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F9C3113-03D8-4FCB-9DFB-886AE667CB36}" type="datetimeFigureOut">
              <a:rPr lang="tr-TR" smtClean="0"/>
              <a:t>2.06.2021</a:t>
            </a:fld>
            <a:endParaRPr lang="tr-T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4DDCCB8-4971-4E81-9F71-BA5CEF06F8A8}" type="slidenum">
              <a:rPr lang="tr-TR" smtClean="0"/>
              <a:t>‹#›</a:t>
            </a:fld>
            <a:endParaRPr lang="tr-TR"/>
          </a:p>
        </p:txBody>
      </p:sp>
    </p:spTree>
    <p:extLst>
      <p:ext uri="{BB962C8B-B14F-4D97-AF65-F5344CB8AC3E}">
        <p14:creationId xmlns:p14="http://schemas.microsoft.com/office/powerpoint/2010/main" val="33073812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Metin Kutusu 2">
            <a:extLst>
              <a:ext uri="{FF2B5EF4-FFF2-40B4-BE49-F238E27FC236}">
                <a16:creationId xmlns:a16="http://schemas.microsoft.com/office/drawing/2014/main" id="{075D2A83-5856-46A4-AAFA-4592181DD82E}"/>
              </a:ext>
            </a:extLst>
          </p:cNvPr>
          <p:cNvSpPr txBox="1">
            <a:spLocks noChangeArrowheads="1"/>
          </p:cNvSpPr>
          <p:nvPr/>
        </p:nvSpPr>
        <p:spPr bwMode="auto">
          <a:xfrm>
            <a:off x="2634906" y="4453431"/>
            <a:ext cx="1667634" cy="328937"/>
          </a:xfrm>
          <a:prstGeom prst="rect">
            <a:avLst/>
          </a:prstGeom>
          <a:solidFill>
            <a:schemeClr val="accent4">
              <a:lumMod val="20000"/>
              <a:lumOff val="80000"/>
            </a:schemeClr>
          </a:solidFill>
          <a:ln w="6350">
            <a:solidFill>
              <a:srgbClr val="000000"/>
            </a:solidFill>
            <a:miter lim="800000"/>
            <a:headEnd/>
            <a:tailEnd/>
          </a:ln>
        </p:spPr>
        <p:txBody>
          <a:bodyPr vert="horz" wrap="square" lIns="51435" tIns="25718" rIns="51435" bIns="25718" numCol="1" anchor="ctr" anchorCtr="0" compatLnSpc="1">
            <a:prstTxWarp prst="textNoShape">
              <a:avLst/>
            </a:prstTxWarp>
            <a:spAutoFit/>
          </a:bodyPr>
          <a:lstStyle/>
          <a:p>
            <a:pPr algn="ctr" defTabSz="514341" eaLnBrk="0" fontAlgn="base" hangingPunct="0">
              <a:spcBef>
                <a:spcPct val="0"/>
              </a:spcBef>
              <a:spcAft>
                <a:spcPct val="0"/>
              </a:spcAft>
            </a:pPr>
            <a:r>
              <a:rPr lang="tr-TR" altLang="tr-TR" sz="900" dirty="0">
                <a:latin typeface="Times New Roman" panose="02020603050405020304" pitchFamily="18" charset="0"/>
                <a:cs typeface="Times New Roman" panose="02020603050405020304" pitchFamily="18" charset="0"/>
              </a:rPr>
              <a:t>Staj komisyonu EK- 2 belgesini değerlendirir </a:t>
            </a:r>
          </a:p>
        </p:txBody>
      </p:sp>
      <p:cxnSp>
        <p:nvCxnSpPr>
          <p:cNvPr id="50" name="Düz Ok Bağlayıcısı 49">
            <a:extLst>
              <a:ext uri="{FF2B5EF4-FFF2-40B4-BE49-F238E27FC236}">
                <a16:creationId xmlns:a16="http://schemas.microsoft.com/office/drawing/2014/main" id="{8E4E7DE7-704B-48E0-AB1B-EE9DB4AB65B6}"/>
              </a:ext>
            </a:extLst>
          </p:cNvPr>
          <p:cNvCxnSpPr>
            <a:cxnSpLocks/>
          </p:cNvCxnSpPr>
          <p:nvPr/>
        </p:nvCxnSpPr>
        <p:spPr>
          <a:xfrm>
            <a:off x="3418174" y="5653379"/>
            <a:ext cx="0" cy="25422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6" name="Metin Kutusu 1">
            <a:extLst>
              <a:ext uri="{FF2B5EF4-FFF2-40B4-BE49-F238E27FC236}">
                <a16:creationId xmlns:a16="http://schemas.microsoft.com/office/drawing/2014/main" id="{B53AECA9-C768-4760-ABB0-855F2B659AAB}"/>
              </a:ext>
            </a:extLst>
          </p:cNvPr>
          <p:cNvSpPr txBox="1">
            <a:spLocks noChangeArrowheads="1"/>
          </p:cNvSpPr>
          <p:nvPr/>
        </p:nvSpPr>
        <p:spPr bwMode="auto">
          <a:xfrm>
            <a:off x="1010762" y="2066691"/>
            <a:ext cx="2471578" cy="1003951"/>
          </a:xfrm>
          <a:prstGeom prst="rect">
            <a:avLst/>
          </a:prstGeom>
          <a:solidFill>
            <a:schemeClr val="accent4">
              <a:lumMod val="20000"/>
              <a:lumOff val="80000"/>
            </a:schemeClr>
          </a:solidFill>
          <a:ln w="6350">
            <a:solidFill>
              <a:srgbClr val="000000"/>
            </a:solidFill>
            <a:miter lim="800000"/>
            <a:headEnd/>
            <a:tailEnd/>
          </a:ln>
        </p:spPr>
        <p:txBody>
          <a:bodyPr vert="horz" wrap="square" lIns="51435" tIns="25718" rIns="51435" bIns="25718" numCol="1" anchor="ctr" anchorCtr="0" compatLnSpc="1">
            <a:prstTxWarp prst="textNoShape">
              <a:avLst/>
            </a:prstTxWarp>
          </a:bodyPr>
          <a:lstStyle/>
          <a:p>
            <a:pPr lvl="0" algn="just" defTabSz="685800">
              <a:defRPr/>
            </a:pPr>
            <a:r>
              <a:rPr lang="tr-TR" sz="800" dirty="0">
                <a:latin typeface="Times New Roman" panose="02020603050405020304" pitchFamily="18" charset="0"/>
                <a:cs typeface="Times New Roman" panose="02020603050405020304" pitchFamily="18" charset="0"/>
              </a:rPr>
              <a:t> </a:t>
            </a:r>
            <a:r>
              <a:rPr lang="tr-TR" sz="900" dirty="0">
                <a:latin typeface="Times New Roman" panose="02020603050405020304" pitchFamily="18" charset="0"/>
                <a:cs typeface="Times New Roman" panose="02020603050405020304" pitchFamily="18" charset="0"/>
              </a:rPr>
              <a:t>Stajını Kamu Kuruluşunda yapacak olan öğrenci Cumhurbaşkanlığının kariyer kapısı platformuna müracaat sonucunu çıktı alıp  EK-1 belgesi (işyerine staj müracaat dilekçesi) ile</a:t>
            </a:r>
            <a:br>
              <a:rPr lang="tr-TR" sz="900" dirty="0">
                <a:latin typeface="Times New Roman" panose="02020603050405020304" pitchFamily="18" charset="0"/>
                <a:cs typeface="Times New Roman" panose="02020603050405020304" pitchFamily="18" charset="0"/>
              </a:rPr>
            </a:br>
            <a:r>
              <a:rPr lang="tr-TR" sz="900" dirty="0">
                <a:latin typeface="Times New Roman" panose="02020603050405020304" pitchFamily="18" charset="0"/>
                <a:cs typeface="Times New Roman" panose="02020603050405020304" pitchFamily="18" charset="0"/>
              </a:rPr>
              <a:t>staj yapacağı kurum/kuruluşa müracaat ederek staj yapacağı kesin tarih aralığını belirler.  </a:t>
            </a:r>
            <a:endParaRPr lang="tr-TR" altLang="tr-TR" sz="900" dirty="0">
              <a:latin typeface="Times New Roman" panose="02020603050405020304" pitchFamily="18" charset="0"/>
              <a:cs typeface="Times New Roman" panose="02020603050405020304" pitchFamily="18" charset="0"/>
            </a:endParaRPr>
          </a:p>
        </p:txBody>
      </p:sp>
      <p:sp>
        <p:nvSpPr>
          <p:cNvPr id="79" name="Metin Kutusu 2">
            <a:extLst>
              <a:ext uri="{FF2B5EF4-FFF2-40B4-BE49-F238E27FC236}">
                <a16:creationId xmlns:a16="http://schemas.microsoft.com/office/drawing/2014/main" id="{B1A3DDD7-BC18-4862-9D84-90DD9BEF095B}"/>
              </a:ext>
            </a:extLst>
          </p:cNvPr>
          <p:cNvSpPr txBox="1">
            <a:spLocks noChangeArrowheads="1"/>
          </p:cNvSpPr>
          <p:nvPr/>
        </p:nvSpPr>
        <p:spPr bwMode="auto">
          <a:xfrm>
            <a:off x="1010762" y="597034"/>
            <a:ext cx="2138746" cy="467437"/>
          </a:xfrm>
          <a:prstGeom prst="rect">
            <a:avLst/>
          </a:prstGeom>
          <a:solidFill>
            <a:schemeClr val="accent4">
              <a:lumMod val="20000"/>
              <a:lumOff val="80000"/>
            </a:schemeClr>
          </a:solidFill>
          <a:ln w="6350">
            <a:solidFill>
              <a:srgbClr val="000000"/>
            </a:solidFill>
            <a:miter lim="800000"/>
            <a:headEnd/>
            <a:tailEnd/>
          </a:ln>
        </p:spPr>
        <p:txBody>
          <a:bodyPr vert="horz" wrap="square" lIns="51435" tIns="25718" rIns="51435" bIns="25718" numCol="1" anchor="ctr" anchorCtr="0" compatLnSpc="1">
            <a:prstTxWarp prst="textNoShape">
              <a:avLst/>
            </a:prstTxWarp>
            <a:spAutoFit/>
          </a:bodyPr>
          <a:lstStyle/>
          <a:p>
            <a:pPr lvl="0" algn="ctr" defTabSz="685800">
              <a:defRPr/>
            </a:pPr>
            <a:r>
              <a:rPr lang="tr-TR" sz="900" dirty="0">
                <a:latin typeface="Times New Roman" panose="02020603050405020304" pitchFamily="18" charset="0"/>
                <a:cs typeface="Times New Roman" panose="02020603050405020304" pitchFamily="18" charset="0"/>
              </a:rPr>
              <a:t>Kamu kuruluşunda staj yapmak isteyen öğrenci öncelikle Cumhurbaşkanlığının kariyer kapısı platformuna müracaat eder. </a:t>
            </a:r>
            <a:endParaRPr lang="tr-TR" altLang="tr-TR" sz="800" dirty="0"/>
          </a:p>
        </p:txBody>
      </p:sp>
      <p:sp>
        <p:nvSpPr>
          <p:cNvPr id="83" name="Metin Kutusu 2">
            <a:extLst>
              <a:ext uri="{FF2B5EF4-FFF2-40B4-BE49-F238E27FC236}">
                <a16:creationId xmlns:a16="http://schemas.microsoft.com/office/drawing/2014/main" id="{B39C0CD7-03A1-40E8-A6B4-1C74402EBE6A}"/>
              </a:ext>
            </a:extLst>
          </p:cNvPr>
          <p:cNvSpPr txBox="1">
            <a:spLocks noChangeArrowheads="1"/>
          </p:cNvSpPr>
          <p:nvPr/>
        </p:nvSpPr>
        <p:spPr bwMode="auto">
          <a:xfrm>
            <a:off x="1526573" y="7708420"/>
            <a:ext cx="4160515" cy="605936"/>
          </a:xfrm>
          <a:prstGeom prst="rect">
            <a:avLst/>
          </a:prstGeom>
          <a:solidFill>
            <a:schemeClr val="accent4">
              <a:lumMod val="20000"/>
              <a:lumOff val="80000"/>
            </a:schemeClr>
          </a:solidFill>
          <a:ln w="6350">
            <a:solidFill>
              <a:srgbClr val="000000"/>
            </a:solidFill>
            <a:miter lim="800000"/>
            <a:headEnd/>
            <a:tailEnd/>
          </a:ln>
        </p:spPr>
        <p:txBody>
          <a:bodyPr vert="horz" wrap="square" lIns="51435" tIns="25718" rIns="51435" bIns="25718" numCol="1" anchor="ctr" anchorCtr="0" compatLnSpc="1">
            <a:prstTxWarp prst="textNoShape">
              <a:avLst/>
            </a:prstTxWarp>
            <a:spAutoFit/>
          </a:bodyPr>
          <a:lstStyle/>
          <a:p>
            <a:pPr algn="just" defTabSz="514341" eaLnBrk="0" fontAlgn="base" hangingPunct="0">
              <a:spcBef>
                <a:spcPct val="0"/>
              </a:spcBef>
              <a:spcAft>
                <a:spcPct val="0"/>
              </a:spcAft>
            </a:pPr>
            <a:r>
              <a:rPr lang="tr-TR" altLang="tr-TR" sz="900" dirty="0">
                <a:latin typeface="Times New Roman" panose="02020603050405020304" pitchFamily="18" charset="0"/>
                <a:cs typeface="Times New Roman" panose="02020603050405020304" pitchFamily="18" charset="0"/>
              </a:rPr>
              <a:t>Öğrenci staj süresince staj defterini doldurur. Staj defterinin arkasında yer alan staj sicil fişi işyeri tarafından doldurulur. İşyeri tarafından doldurulmuş staj sicil fişi içerisinde bulunan staj defteri, işyeri tarafından kapalı ve mühürlü zarfa koyularak </a:t>
            </a:r>
            <a:r>
              <a:rPr lang="en-US" sz="900" dirty="0" err="1">
                <a:latin typeface="Times New Roman" panose="02020603050405020304" pitchFamily="18" charset="0"/>
                <a:cs typeface="Times New Roman" panose="02020603050405020304" pitchFamily="18" charset="0"/>
              </a:rPr>
              <a:t>Karabük</a:t>
            </a:r>
            <a:r>
              <a:rPr lang="en-US" sz="900" dirty="0">
                <a:latin typeface="Times New Roman" panose="02020603050405020304" pitchFamily="18" charset="0"/>
                <a:cs typeface="Times New Roman" panose="02020603050405020304" pitchFamily="18" charset="0"/>
              </a:rPr>
              <a:t> </a:t>
            </a:r>
            <a:r>
              <a:rPr lang="en-US" sz="900" dirty="0" err="1">
                <a:latin typeface="Times New Roman" panose="02020603050405020304" pitchFamily="18" charset="0"/>
                <a:cs typeface="Times New Roman" panose="02020603050405020304" pitchFamily="18" charset="0"/>
              </a:rPr>
              <a:t>Üniversitesi</a:t>
            </a:r>
            <a:r>
              <a:rPr lang="en-US" sz="900" dirty="0">
                <a:latin typeface="Times New Roman" panose="02020603050405020304" pitchFamily="18" charset="0"/>
                <a:cs typeface="Times New Roman" panose="02020603050405020304" pitchFamily="18" charset="0"/>
              </a:rPr>
              <a:t> Orman </a:t>
            </a:r>
            <a:r>
              <a:rPr lang="en-US" sz="900" dirty="0" err="1">
                <a:latin typeface="Times New Roman" panose="02020603050405020304" pitchFamily="18" charset="0"/>
                <a:cs typeface="Times New Roman" panose="02020603050405020304" pitchFamily="18" charset="0"/>
              </a:rPr>
              <a:t>Fakültesi</a:t>
            </a:r>
            <a:r>
              <a:rPr lang="tr-TR" altLang="tr-TR" sz="900" dirty="0">
                <a:latin typeface="Times New Roman" panose="02020603050405020304" pitchFamily="18" charset="0"/>
                <a:cs typeface="Times New Roman" panose="02020603050405020304" pitchFamily="18" charset="0"/>
              </a:rPr>
              <a:t> adresine gönderilir</a:t>
            </a:r>
            <a:r>
              <a:rPr lang="tr-TR" altLang="tr-TR" sz="800" dirty="0"/>
              <a:t>.</a:t>
            </a:r>
          </a:p>
        </p:txBody>
      </p:sp>
      <p:cxnSp>
        <p:nvCxnSpPr>
          <p:cNvPr id="134" name="Düz Ok Bağlayıcısı 133">
            <a:extLst>
              <a:ext uri="{FF2B5EF4-FFF2-40B4-BE49-F238E27FC236}">
                <a16:creationId xmlns:a16="http://schemas.microsoft.com/office/drawing/2014/main" id="{250ABB35-18D5-4997-9FF3-44DC39FA00EA}"/>
              </a:ext>
            </a:extLst>
          </p:cNvPr>
          <p:cNvCxnSpPr>
            <a:cxnSpLocks/>
          </p:cNvCxnSpPr>
          <p:nvPr/>
        </p:nvCxnSpPr>
        <p:spPr>
          <a:xfrm flipH="1">
            <a:off x="2080135" y="318590"/>
            <a:ext cx="402715" cy="22132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5" name="Düz Ok Bağlayıcısı 154">
            <a:extLst>
              <a:ext uri="{FF2B5EF4-FFF2-40B4-BE49-F238E27FC236}">
                <a16:creationId xmlns:a16="http://schemas.microsoft.com/office/drawing/2014/main" id="{95B81A3B-8458-49FC-A02C-D8A95E28F3D0}"/>
              </a:ext>
            </a:extLst>
          </p:cNvPr>
          <p:cNvCxnSpPr>
            <a:cxnSpLocks/>
          </p:cNvCxnSpPr>
          <p:nvPr/>
        </p:nvCxnSpPr>
        <p:spPr>
          <a:xfrm>
            <a:off x="3431952" y="6612126"/>
            <a:ext cx="0" cy="24689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07" name="Düz Ok Bağlayıcısı 106">
            <a:extLst>
              <a:ext uri="{FF2B5EF4-FFF2-40B4-BE49-F238E27FC236}">
                <a16:creationId xmlns:a16="http://schemas.microsoft.com/office/drawing/2014/main" id="{15F496E7-DB48-4672-A0C2-01D59C2AFA70}"/>
              </a:ext>
            </a:extLst>
          </p:cNvPr>
          <p:cNvCxnSpPr>
            <a:cxnSpLocks/>
          </p:cNvCxnSpPr>
          <p:nvPr/>
        </p:nvCxnSpPr>
        <p:spPr>
          <a:xfrm>
            <a:off x="3385881" y="4834402"/>
            <a:ext cx="6596" cy="2302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8" name="Düz Ok Bağlayıcısı 117">
            <a:extLst>
              <a:ext uri="{FF2B5EF4-FFF2-40B4-BE49-F238E27FC236}">
                <a16:creationId xmlns:a16="http://schemas.microsoft.com/office/drawing/2014/main" id="{D7706E30-E398-4BD1-AE97-19C33575A2A3}"/>
              </a:ext>
            </a:extLst>
          </p:cNvPr>
          <p:cNvCxnSpPr>
            <a:cxnSpLocks/>
          </p:cNvCxnSpPr>
          <p:nvPr/>
        </p:nvCxnSpPr>
        <p:spPr>
          <a:xfrm>
            <a:off x="3389278" y="4152440"/>
            <a:ext cx="0" cy="19728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9" name="Düz Ok Bağlayıcısı 158">
            <a:extLst>
              <a:ext uri="{FF2B5EF4-FFF2-40B4-BE49-F238E27FC236}">
                <a16:creationId xmlns:a16="http://schemas.microsoft.com/office/drawing/2014/main" id="{D62502F9-11FE-4D79-A01E-2C7609FF0A44}"/>
              </a:ext>
            </a:extLst>
          </p:cNvPr>
          <p:cNvCxnSpPr>
            <a:cxnSpLocks/>
          </p:cNvCxnSpPr>
          <p:nvPr/>
        </p:nvCxnSpPr>
        <p:spPr>
          <a:xfrm flipH="1">
            <a:off x="2297903" y="1743909"/>
            <a:ext cx="206692" cy="2816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Metin Kutusu 2">
            <a:extLst>
              <a:ext uri="{FF2B5EF4-FFF2-40B4-BE49-F238E27FC236}">
                <a16:creationId xmlns:a16="http://schemas.microsoft.com/office/drawing/2014/main" id="{A307687F-AC60-4461-9962-5E052439167A}"/>
              </a:ext>
            </a:extLst>
          </p:cNvPr>
          <p:cNvSpPr txBox="1">
            <a:spLocks noChangeArrowheads="1"/>
          </p:cNvSpPr>
          <p:nvPr/>
        </p:nvSpPr>
        <p:spPr bwMode="auto">
          <a:xfrm>
            <a:off x="4694448" y="614542"/>
            <a:ext cx="1371973" cy="328937"/>
          </a:xfrm>
          <a:prstGeom prst="rect">
            <a:avLst/>
          </a:prstGeom>
          <a:solidFill>
            <a:schemeClr val="accent4">
              <a:lumMod val="20000"/>
              <a:lumOff val="80000"/>
            </a:schemeClr>
          </a:solidFill>
          <a:ln w="6350">
            <a:solidFill>
              <a:srgbClr val="000000"/>
            </a:solidFill>
            <a:miter lim="800000"/>
            <a:headEnd/>
            <a:tailEnd/>
          </a:ln>
        </p:spPr>
        <p:txBody>
          <a:bodyPr vert="horz" wrap="square" lIns="51435" tIns="25718" rIns="51435" bIns="25718" numCol="1" anchor="ctr" anchorCtr="0" compatLnSpc="1">
            <a:prstTxWarp prst="textNoShape">
              <a:avLst/>
            </a:prstTxWarp>
            <a:spAutoFit/>
          </a:bodyPr>
          <a:lstStyle/>
          <a:p>
            <a:pPr lvl="0" algn="ctr" defTabSz="685800">
              <a:defRPr/>
            </a:pPr>
            <a:r>
              <a:rPr lang="tr-TR" sz="900" dirty="0">
                <a:latin typeface="Times New Roman" panose="02020603050405020304" pitchFamily="18" charset="0"/>
                <a:cs typeface="Times New Roman" panose="02020603050405020304" pitchFamily="18" charset="0"/>
              </a:rPr>
              <a:t>Özel Kuruluşa Müracaat eder</a:t>
            </a:r>
            <a:endParaRPr lang="tr-TR" altLang="tr-TR" sz="800" dirty="0"/>
          </a:p>
        </p:txBody>
      </p:sp>
      <p:cxnSp>
        <p:nvCxnSpPr>
          <p:cNvPr id="38" name="Düz Ok Bağlayıcısı 37">
            <a:extLst>
              <a:ext uri="{FF2B5EF4-FFF2-40B4-BE49-F238E27FC236}">
                <a16:creationId xmlns:a16="http://schemas.microsoft.com/office/drawing/2014/main" id="{B9DD5561-C1AF-4DA8-89D7-09C7AE565B88}"/>
              </a:ext>
            </a:extLst>
          </p:cNvPr>
          <p:cNvCxnSpPr>
            <a:cxnSpLocks/>
          </p:cNvCxnSpPr>
          <p:nvPr/>
        </p:nvCxnSpPr>
        <p:spPr>
          <a:xfrm>
            <a:off x="4478504" y="299674"/>
            <a:ext cx="431887" cy="27608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0" name="Metin Kutusu 2">
            <a:extLst>
              <a:ext uri="{FF2B5EF4-FFF2-40B4-BE49-F238E27FC236}">
                <a16:creationId xmlns:a16="http://schemas.microsoft.com/office/drawing/2014/main" id="{735D9812-35A0-4800-800C-8561E30ADD54}"/>
              </a:ext>
            </a:extLst>
          </p:cNvPr>
          <p:cNvSpPr txBox="1">
            <a:spLocks noChangeArrowheads="1"/>
          </p:cNvSpPr>
          <p:nvPr/>
        </p:nvSpPr>
        <p:spPr bwMode="auto">
          <a:xfrm>
            <a:off x="1678431" y="1359278"/>
            <a:ext cx="4105149" cy="313548"/>
          </a:xfrm>
          <a:prstGeom prst="rect">
            <a:avLst/>
          </a:prstGeom>
          <a:solidFill>
            <a:schemeClr val="accent4">
              <a:lumMod val="20000"/>
              <a:lumOff val="80000"/>
            </a:schemeClr>
          </a:solidFill>
          <a:ln w="6350">
            <a:solidFill>
              <a:srgbClr val="000000"/>
            </a:solidFill>
            <a:miter lim="800000"/>
            <a:headEnd/>
            <a:tailEnd/>
          </a:ln>
        </p:spPr>
        <p:txBody>
          <a:bodyPr vert="horz" wrap="square" lIns="51435" tIns="25718" rIns="51435" bIns="25718" numCol="1" anchor="ctr" anchorCtr="0" compatLnSpc="1">
            <a:prstTxWarp prst="textNoShape">
              <a:avLst/>
            </a:prstTxWarp>
            <a:spAutoFit/>
          </a:bodyPr>
          <a:lstStyle/>
          <a:p>
            <a:pPr lvl="0" algn="ctr" defTabSz="685800">
              <a:defRPr/>
            </a:pPr>
            <a:r>
              <a:rPr lang="tr-TR" sz="900" dirty="0">
                <a:latin typeface="Times New Roman" panose="02020603050405020304" pitchFamily="18" charset="0"/>
                <a:cs typeface="Times New Roman" panose="02020603050405020304" pitchFamily="18" charset="0"/>
              </a:rPr>
              <a:t>Her iki durumda da iş takibini ve müracaatı öğrenci yapar. Okul sorumlu değildir. </a:t>
            </a:r>
          </a:p>
          <a:p>
            <a:pPr lvl="0" algn="ctr" defTabSz="685800">
              <a:defRPr/>
            </a:pPr>
            <a:endParaRPr lang="tr-TR" altLang="tr-TR" sz="800" dirty="0"/>
          </a:p>
        </p:txBody>
      </p:sp>
      <p:cxnSp>
        <p:nvCxnSpPr>
          <p:cNvPr id="41" name="Düz Ok Bağlayıcısı 40">
            <a:extLst>
              <a:ext uri="{FF2B5EF4-FFF2-40B4-BE49-F238E27FC236}">
                <a16:creationId xmlns:a16="http://schemas.microsoft.com/office/drawing/2014/main" id="{9C97DEA1-1163-4A65-8A28-D3166682772C}"/>
              </a:ext>
            </a:extLst>
          </p:cNvPr>
          <p:cNvCxnSpPr>
            <a:cxnSpLocks/>
          </p:cNvCxnSpPr>
          <p:nvPr/>
        </p:nvCxnSpPr>
        <p:spPr>
          <a:xfrm flipH="1">
            <a:off x="5103234" y="1071540"/>
            <a:ext cx="271428" cy="20620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8" name="Düz Ok Bağlayıcısı 47">
            <a:extLst>
              <a:ext uri="{FF2B5EF4-FFF2-40B4-BE49-F238E27FC236}">
                <a16:creationId xmlns:a16="http://schemas.microsoft.com/office/drawing/2014/main" id="{54496B12-57A4-4981-A4A8-38CBBDA21B5D}"/>
              </a:ext>
            </a:extLst>
          </p:cNvPr>
          <p:cNvCxnSpPr>
            <a:cxnSpLocks/>
          </p:cNvCxnSpPr>
          <p:nvPr/>
        </p:nvCxnSpPr>
        <p:spPr>
          <a:xfrm>
            <a:off x="2249188" y="1132628"/>
            <a:ext cx="279876" cy="16303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9" name="Metin Kutusu 1">
            <a:extLst>
              <a:ext uri="{FF2B5EF4-FFF2-40B4-BE49-F238E27FC236}">
                <a16:creationId xmlns:a16="http://schemas.microsoft.com/office/drawing/2014/main" id="{3F57DE6E-DD35-437C-A3DE-9C7314984D0B}"/>
              </a:ext>
            </a:extLst>
          </p:cNvPr>
          <p:cNvSpPr txBox="1">
            <a:spLocks noChangeArrowheads="1"/>
          </p:cNvSpPr>
          <p:nvPr/>
        </p:nvSpPr>
        <p:spPr bwMode="auto">
          <a:xfrm>
            <a:off x="1526574" y="3231341"/>
            <a:ext cx="4160518" cy="892789"/>
          </a:xfrm>
          <a:prstGeom prst="rect">
            <a:avLst/>
          </a:prstGeom>
          <a:solidFill>
            <a:schemeClr val="accent4">
              <a:lumMod val="20000"/>
              <a:lumOff val="80000"/>
            </a:schemeClr>
          </a:solidFill>
          <a:ln w="6350">
            <a:solidFill>
              <a:srgbClr val="000000"/>
            </a:solidFill>
            <a:miter lim="800000"/>
            <a:headEnd/>
            <a:tailEnd/>
          </a:ln>
        </p:spPr>
        <p:txBody>
          <a:bodyPr vert="horz" wrap="square" lIns="51435" tIns="25718" rIns="51435" bIns="25718" numCol="1" anchor="ctr" anchorCtr="0" compatLnSpc="1">
            <a:prstTxWarp prst="textNoShape">
              <a:avLst/>
            </a:prstTxWarp>
          </a:bodyPr>
          <a:lstStyle/>
          <a:p>
            <a:pPr lvl="0" algn="ctr" defTabSz="685800">
              <a:defRPr/>
            </a:pPr>
            <a:r>
              <a:rPr lang="tr-TR" altLang="tr-TR" sz="900" dirty="0">
                <a:latin typeface="Times New Roman" panose="02020603050405020304" pitchFamily="18" charset="0"/>
                <a:cs typeface="Times New Roman" panose="02020603050405020304" pitchFamily="18" charset="0"/>
              </a:rPr>
              <a:t>Öğrenci EK-2 belgesini</a:t>
            </a:r>
          </a:p>
          <a:p>
            <a:pPr lvl="0" algn="just" defTabSz="685800">
              <a:defRPr/>
            </a:pPr>
            <a:r>
              <a:rPr lang="tr-TR" altLang="tr-TR" sz="900" dirty="0">
                <a:latin typeface="Times New Roman" panose="02020603050405020304" pitchFamily="18" charset="0"/>
                <a:cs typeface="Times New Roman" panose="02020603050405020304" pitchFamily="18" charset="0"/>
              </a:rPr>
              <a:t>Fakülte Web sayfasından temin edip staj yapacağı kuruma teslim eder. EK-2 belgesi işyerince doldurulacaktır. Kurum tarafından doldurulan bu belge  taranıp PDF formunu stajorman@gmail.com mail adresine ve </a:t>
            </a:r>
            <a:r>
              <a:rPr lang="en-US" sz="900" dirty="0" err="1">
                <a:latin typeface="Times New Roman" panose="02020603050405020304" pitchFamily="18" charset="0"/>
                <a:cs typeface="Times New Roman" panose="02020603050405020304" pitchFamily="18" charset="0"/>
              </a:rPr>
              <a:t>Karabük</a:t>
            </a:r>
            <a:r>
              <a:rPr lang="en-US" sz="900" dirty="0">
                <a:latin typeface="Times New Roman" panose="02020603050405020304" pitchFamily="18" charset="0"/>
                <a:cs typeface="Times New Roman" panose="02020603050405020304" pitchFamily="18" charset="0"/>
              </a:rPr>
              <a:t> </a:t>
            </a:r>
            <a:r>
              <a:rPr lang="en-US" sz="900" dirty="0" err="1">
                <a:latin typeface="Times New Roman" panose="02020603050405020304" pitchFamily="18" charset="0"/>
                <a:cs typeface="Times New Roman" panose="02020603050405020304" pitchFamily="18" charset="0"/>
              </a:rPr>
              <a:t>Üniversitesi</a:t>
            </a:r>
            <a:r>
              <a:rPr lang="en-US" sz="900" dirty="0">
                <a:latin typeface="Times New Roman" panose="02020603050405020304" pitchFamily="18" charset="0"/>
                <a:cs typeface="Times New Roman" panose="02020603050405020304" pitchFamily="18" charset="0"/>
              </a:rPr>
              <a:t> Orman </a:t>
            </a:r>
            <a:r>
              <a:rPr lang="en-US" sz="900" dirty="0" err="1">
                <a:latin typeface="Times New Roman" panose="02020603050405020304" pitchFamily="18" charset="0"/>
                <a:cs typeface="Times New Roman" panose="02020603050405020304" pitchFamily="18" charset="0"/>
              </a:rPr>
              <a:t>Fakültesi</a:t>
            </a:r>
            <a:r>
              <a:rPr lang="tr-TR" altLang="tr-TR" sz="900" dirty="0">
                <a:latin typeface="Times New Roman" panose="02020603050405020304" pitchFamily="18" charset="0"/>
                <a:cs typeface="Times New Roman" panose="02020603050405020304" pitchFamily="18" charset="0"/>
              </a:rPr>
              <a:t> adresine fiziki çıktı posta yoluyla gönderilecektir. </a:t>
            </a:r>
            <a:r>
              <a:rPr lang="tr-TR" altLang="tr-TR" sz="900" dirty="0">
                <a:solidFill>
                  <a:srgbClr val="FF0000"/>
                </a:solidFill>
                <a:latin typeface="Times New Roman" panose="02020603050405020304" pitchFamily="18" charset="0"/>
                <a:cs typeface="Times New Roman" panose="02020603050405020304" pitchFamily="18" charset="0"/>
              </a:rPr>
              <a:t>EK-2 belgesinin belirtilen iki şekilde gönderilmesi zorunludur.</a:t>
            </a:r>
          </a:p>
        </p:txBody>
      </p:sp>
      <p:sp>
        <p:nvSpPr>
          <p:cNvPr id="55" name="Metin Kutusu 2">
            <a:extLst>
              <a:ext uri="{FF2B5EF4-FFF2-40B4-BE49-F238E27FC236}">
                <a16:creationId xmlns:a16="http://schemas.microsoft.com/office/drawing/2014/main" id="{E0B36BA4-5909-42D1-A0B1-20C50C36472A}"/>
              </a:ext>
            </a:extLst>
          </p:cNvPr>
          <p:cNvSpPr txBox="1">
            <a:spLocks noChangeArrowheads="1"/>
          </p:cNvSpPr>
          <p:nvPr/>
        </p:nvSpPr>
        <p:spPr bwMode="auto">
          <a:xfrm>
            <a:off x="2733624" y="5087907"/>
            <a:ext cx="1369100" cy="467437"/>
          </a:xfrm>
          <a:prstGeom prst="rect">
            <a:avLst/>
          </a:prstGeom>
          <a:solidFill>
            <a:schemeClr val="accent4">
              <a:lumMod val="20000"/>
              <a:lumOff val="80000"/>
            </a:schemeClr>
          </a:solidFill>
          <a:ln w="6350">
            <a:solidFill>
              <a:srgbClr val="000000"/>
            </a:solidFill>
            <a:miter lim="800000"/>
            <a:headEnd/>
            <a:tailEnd/>
          </a:ln>
        </p:spPr>
        <p:txBody>
          <a:bodyPr vert="horz" wrap="square" lIns="51435" tIns="25718" rIns="51435" bIns="25718" numCol="1" anchor="ctr" anchorCtr="0" compatLnSpc="1">
            <a:prstTxWarp prst="textNoShape">
              <a:avLst/>
            </a:prstTxWarp>
            <a:spAutoFit/>
          </a:bodyPr>
          <a:lstStyle/>
          <a:p>
            <a:pPr algn="ctr" defTabSz="514341" eaLnBrk="0" fontAlgn="base" hangingPunct="0">
              <a:spcBef>
                <a:spcPct val="0"/>
              </a:spcBef>
              <a:spcAft>
                <a:spcPct val="0"/>
              </a:spcAft>
            </a:pPr>
            <a:r>
              <a:rPr lang="tr-TR" altLang="tr-TR" sz="900" dirty="0">
                <a:latin typeface="Times New Roman" panose="02020603050405020304" pitchFamily="18" charset="0"/>
                <a:cs typeface="Times New Roman" panose="02020603050405020304" pitchFamily="18" charset="0"/>
              </a:rPr>
              <a:t>Değerlendirilen belge sonuçları web sayfasından duyurulacaktır</a:t>
            </a:r>
          </a:p>
        </p:txBody>
      </p:sp>
      <p:sp>
        <p:nvSpPr>
          <p:cNvPr id="56" name="Metin Kutusu 2">
            <a:extLst>
              <a:ext uri="{FF2B5EF4-FFF2-40B4-BE49-F238E27FC236}">
                <a16:creationId xmlns:a16="http://schemas.microsoft.com/office/drawing/2014/main" id="{FF3C01E5-B0F1-432B-A2AE-23FC6DF49456}"/>
              </a:ext>
            </a:extLst>
          </p:cNvPr>
          <p:cNvSpPr txBox="1">
            <a:spLocks noChangeArrowheads="1"/>
          </p:cNvSpPr>
          <p:nvPr/>
        </p:nvSpPr>
        <p:spPr bwMode="auto">
          <a:xfrm>
            <a:off x="2683407" y="5975481"/>
            <a:ext cx="1369100" cy="467437"/>
          </a:xfrm>
          <a:prstGeom prst="rect">
            <a:avLst/>
          </a:prstGeom>
          <a:solidFill>
            <a:schemeClr val="accent4">
              <a:lumMod val="20000"/>
              <a:lumOff val="80000"/>
            </a:schemeClr>
          </a:solidFill>
          <a:ln w="6350">
            <a:solidFill>
              <a:srgbClr val="000000"/>
            </a:solidFill>
            <a:miter lim="800000"/>
            <a:headEnd/>
            <a:tailEnd/>
          </a:ln>
        </p:spPr>
        <p:txBody>
          <a:bodyPr vert="horz" wrap="square" lIns="51435" tIns="25718" rIns="51435" bIns="25718" numCol="1" anchor="ctr" anchorCtr="0" compatLnSpc="1">
            <a:prstTxWarp prst="textNoShape">
              <a:avLst/>
            </a:prstTxWarp>
            <a:spAutoFit/>
          </a:bodyPr>
          <a:lstStyle/>
          <a:p>
            <a:pPr algn="ctr" defTabSz="514341" eaLnBrk="0" fontAlgn="base" hangingPunct="0">
              <a:spcBef>
                <a:spcPct val="0"/>
              </a:spcBef>
              <a:spcAft>
                <a:spcPct val="0"/>
              </a:spcAft>
            </a:pPr>
            <a:r>
              <a:rPr lang="tr-TR" altLang="tr-TR" sz="900" dirty="0">
                <a:latin typeface="Times New Roman" panose="02020603050405020304" pitchFamily="18" charset="0"/>
                <a:cs typeface="Times New Roman" panose="02020603050405020304" pitchFamily="18" charset="0"/>
              </a:rPr>
              <a:t>Öğrenci staj sorumlusundan defteri	</a:t>
            </a:r>
            <a:r>
              <a:rPr lang="tr-TR" altLang="tr-TR" sz="900" dirty="0" err="1">
                <a:latin typeface="Times New Roman" panose="02020603050405020304" pitchFamily="18" charset="0"/>
                <a:cs typeface="Times New Roman" panose="02020603050405020304" pitchFamily="18" charset="0"/>
              </a:rPr>
              <a:t>ni</a:t>
            </a:r>
            <a:r>
              <a:rPr lang="tr-TR" altLang="tr-TR" sz="900" dirty="0">
                <a:latin typeface="Times New Roman" panose="02020603050405020304" pitchFamily="18" charset="0"/>
                <a:cs typeface="Times New Roman" panose="02020603050405020304" pitchFamily="18" charset="0"/>
              </a:rPr>
              <a:t> ve</a:t>
            </a:r>
          </a:p>
          <a:p>
            <a:pPr algn="ctr" defTabSz="514341" eaLnBrk="0" fontAlgn="base" hangingPunct="0">
              <a:spcBef>
                <a:spcPct val="0"/>
              </a:spcBef>
              <a:spcAft>
                <a:spcPct val="0"/>
              </a:spcAft>
            </a:pPr>
            <a:r>
              <a:rPr lang="tr-TR" altLang="tr-TR" sz="900" dirty="0">
                <a:latin typeface="Times New Roman" panose="02020603050405020304" pitchFamily="18" charset="0"/>
                <a:cs typeface="Times New Roman" panose="02020603050405020304" pitchFamily="18" charset="0"/>
              </a:rPr>
              <a:t>EK-3 belgesini alır.</a:t>
            </a:r>
          </a:p>
        </p:txBody>
      </p:sp>
      <p:sp>
        <p:nvSpPr>
          <p:cNvPr id="28" name="Metin Kutusu 1">
            <a:extLst>
              <a:ext uri="{FF2B5EF4-FFF2-40B4-BE49-F238E27FC236}">
                <a16:creationId xmlns:a16="http://schemas.microsoft.com/office/drawing/2014/main" id="{F85242E9-EB25-4A97-A0C4-D8250DA42C63}"/>
              </a:ext>
            </a:extLst>
          </p:cNvPr>
          <p:cNvSpPr txBox="1">
            <a:spLocks noChangeArrowheads="1"/>
          </p:cNvSpPr>
          <p:nvPr/>
        </p:nvSpPr>
        <p:spPr bwMode="auto">
          <a:xfrm>
            <a:off x="4228920" y="2061262"/>
            <a:ext cx="2070664" cy="915885"/>
          </a:xfrm>
          <a:prstGeom prst="rect">
            <a:avLst/>
          </a:prstGeom>
          <a:solidFill>
            <a:schemeClr val="accent4">
              <a:lumMod val="20000"/>
              <a:lumOff val="80000"/>
            </a:schemeClr>
          </a:solidFill>
          <a:ln w="6350">
            <a:solidFill>
              <a:srgbClr val="000000"/>
            </a:solidFill>
            <a:miter lim="800000"/>
            <a:headEnd/>
            <a:tailEnd/>
          </a:ln>
        </p:spPr>
        <p:txBody>
          <a:bodyPr vert="horz" wrap="square" lIns="51435" tIns="25718" rIns="51435" bIns="25718" numCol="1" anchor="ctr" anchorCtr="0" compatLnSpc="1">
            <a:prstTxWarp prst="textNoShape">
              <a:avLst/>
            </a:prstTxWarp>
          </a:bodyPr>
          <a:lstStyle/>
          <a:p>
            <a:pPr lvl="0" algn="just" defTabSz="685800">
              <a:defRPr/>
            </a:pPr>
            <a:r>
              <a:rPr lang="tr-TR" sz="900" dirty="0">
                <a:latin typeface="Times New Roman" panose="02020603050405020304" pitchFamily="18" charset="0"/>
                <a:cs typeface="Times New Roman" panose="02020603050405020304" pitchFamily="18" charset="0"/>
              </a:rPr>
              <a:t>Stajını özel kuruluşta yapacak olan öğrenci EK-1 belgesi (işyerine staj müracaat dilekçesi) ile</a:t>
            </a:r>
            <a:br>
              <a:rPr lang="tr-TR" sz="900" dirty="0">
                <a:latin typeface="Times New Roman" panose="02020603050405020304" pitchFamily="18" charset="0"/>
                <a:cs typeface="Times New Roman" panose="02020603050405020304" pitchFamily="18" charset="0"/>
              </a:rPr>
            </a:br>
            <a:r>
              <a:rPr lang="tr-TR" sz="900" dirty="0">
                <a:latin typeface="Times New Roman" panose="02020603050405020304" pitchFamily="18" charset="0"/>
                <a:cs typeface="Times New Roman" panose="02020603050405020304" pitchFamily="18" charset="0"/>
              </a:rPr>
              <a:t>staj yapacağı kurum/kuruluşa müracaat ederek staj yapacağı kesin tarih aralığını belirler.  </a:t>
            </a:r>
            <a:endParaRPr lang="tr-TR" altLang="tr-TR" sz="900" dirty="0">
              <a:latin typeface="Times New Roman" panose="02020603050405020304" pitchFamily="18" charset="0"/>
              <a:cs typeface="Times New Roman" panose="02020603050405020304" pitchFamily="18" charset="0"/>
            </a:endParaRPr>
          </a:p>
        </p:txBody>
      </p:sp>
      <p:cxnSp>
        <p:nvCxnSpPr>
          <p:cNvPr id="29" name="Düz Ok Bağlayıcısı 28">
            <a:extLst>
              <a:ext uri="{FF2B5EF4-FFF2-40B4-BE49-F238E27FC236}">
                <a16:creationId xmlns:a16="http://schemas.microsoft.com/office/drawing/2014/main" id="{BEC675F9-C355-4CEB-94DD-EA4F7A01B32B}"/>
              </a:ext>
            </a:extLst>
          </p:cNvPr>
          <p:cNvCxnSpPr>
            <a:cxnSpLocks/>
          </p:cNvCxnSpPr>
          <p:nvPr/>
        </p:nvCxnSpPr>
        <p:spPr>
          <a:xfrm>
            <a:off x="5123928" y="1720606"/>
            <a:ext cx="250734" cy="2770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4" name="Düz Ok Bağlayıcısı 33">
            <a:extLst>
              <a:ext uri="{FF2B5EF4-FFF2-40B4-BE49-F238E27FC236}">
                <a16:creationId xmlns:a16="http://schemas.microsoft.com/office/drawing/2014/main" id="{54C184AB-CC5D-4795-BCCC-C3730D49FFE8}"/>
              </a:ext>
            </a:extLst>
          </p:cNvPr>
          <p:cNvCxnSpPr>
            <a:cxnSpLocks/>
          </p:cNvCxnSpPr>
          <p:nvPr/>
        </p:nvCxnSpPr>
        <p:spPr>
          <a:xfrm>
            <a:off x="3429000" y="7328406"/>
            <a:ext cx="0" cy="24689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6" name="Düz Ok Bağlayıcısı 35">
            <a:extLst>
              <a:ext uri="{FF2B5EF4-FFF2-40B4-BE49-F238E27FC236}">
                <a16:creationId xmlns:a16="http://schemas.microsoft.com/office/drawing/2014/main" id="{D0D26910-0CF4-41E1-B3A3-2C1DBA1BE19F}"/>
              </a:ext>
            </a:extLst>
          </p:cNvPr>
          <p:cNvCxnSpPr>
            <a:cxnSpLocks/>
          </p:cNvCxnSpPr>
          <p:nvPr/>
        </p:nvCxnSpPr>
        <p:spPr>
          <a:xfrm>
            <a:off x="2267484" y="3098885"/>
            <a:ext cx="243284" cy="1202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9" name="Düz Ok Bağlayıcısı 38">
            <a:extLst>
              <a:ext uri="{FF2B5EF4-FFF2-40B4-BE49-F238E27FC236}">
                <a16:creationId xmlns:a16="http://schemas.microsoft.com/office/drawing/2014/main" id="{D6879D61-6C9F-454E-81EC-75A8815E5EDF}"/>
              </a:ext>
            </a:extLst>
          </p:cNvPr>
          <p:cNvCxnSpPr>
            <a:cxnSpLocks/>
          </p:cNvCxnSpPr>
          <p:nvPr/>
        </p:nvCxnSpPr>
        <p:spPr>
          <a:xfrm flipH="1">
            <a:off x="5043078" y="3027856"/>
            <a:ext cx="206217" cy="18492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Metin kutusu 1">
            <a:extLst>
              <a:ext uri="{FF2B5EF4-FFF2-40B4-BE49-F238E27FC236}">
                <a16:creationId xmlns:a16="http://schemas.microsoft.com/office/drawing/2014/main" id="{FAF7D96F-CE00-4CED-8686-236711C8D5DA}"/>
              </a:ext>
            </a:extLst>
          </p:cNvPr>
          <p:cNvSpPr txBox="1"/>
          <p:nvPr/>
        </p:nvSpPr>
        <p:spPr>
          <a:xfrm>
            <a:off x="2453748" y="14077"/>
            <a:ext cx="2468754" cy="369332"/>
          </a:xfrm>
          <a:prstGeom prst="rect">
            <a:avLst/>
          </a:prstGeom>
          <a:noFill/>
        </p:spPr>
        <p:txBody>
          <a:bodyPr wrap="square" rtlCol="0">
            <a:spAutoFit/>
          </a:bodyPr>
          <a:lstStyle/>
          <a:p>
            <a:r>
              <a:rPr lang="tr-TR" b="1" dirty="0"/>
              <a:t>SÜREÇ AKIŞ ŞEMASI</a:t>
            </a:r>
            <a:endParaRPr lang="en-US" b="1" dirty="0"/>
          </a:p>
        </p:txBody>
      </p:sp>
      <p:sp>
        <p:nvSpPr>
          <p:cNvPr id="30" name="Metin Kutusu 2">
            <a:extLst>
              <a:ext uri="{FF2B5EF4-FFF2-40B4-BE49-F238E27FC236}">
                <a16:creationId xmlns:a16="http://schemas.microsoft.com/office/drawing/2014/main" id="{A8EB27B8-3391-45B7-BABD-8CF0914A17FF}"/>
              </a:ext>
            </a:extLst>
          </p:cNvPr>
          <p:cNvSpPr txBox="1">
            <a:spLocks noChangeArrowheads="1"/>
          </p:cNvSpPr>
          <p:nvPr/>
        </p:nvSpPr>
        <p:spPr bwMode="auto">
          <a:xfrm>
            <a:off x="2683407" y="6928922"/>
            <a:ext cx="1545513" cy="190438"/>
          </a:xfrm>
          <a:prstGeom prst="rect">
            <a:avLst/>
          </a:prstGeom>
          <a:solidFill>
            <a:schemeClr val="accent4">
              <a:lumMod val="20000"/>
              <a:lumOff val="80000"/>
            </a:schemeClr>
          </a:solidFill>
          <a:ln w="6350">
            <a:solidFill>
              <a:srgbClr val="000000"/>
            </a:solidFill>
            <a:miter lim="800000"/>
            <a:headEnd/>
            <a:tailEnd/>
          </a:ln>
        </p:spPr>
        <p:txBody>
          <a:bodyPr vert="horz" wrap="square" lIns="51435" tIns="25718" rIns="51435" bIns="25718" numCol="1" anchor="ctr" anchorCtr="0" compatLnSpc="1">
            <a:prstTxWarp prst="textNoShape">
              <a:avLst/>
            </a:prstTxWarp>
            <a:spAutoFit/>
          </a:bodyPr>
          <a:lstStyle/>
          <a:p>
            <a:pPr lvl="0" algn="ctr" defTabSz="685800">
              <a:defRPr/>
            </a:pPr>
            <a:r>
              <a:rPr lang="tr-TR" sz="900" dirty="0">
                <a:latin typeface="Times New Roman" panose="02020603050405020304" pitchFamily="18" charset="0"/>
                <a:cs typeface="Times New Roman" panose="02020603050405020304" pitchFamily="18" charset="0"/>
              </a:rPr>
              <a:t>Staj başlar  </a:t>
            </a:r>
          </a:p>
        </p:txBody>
      </p:sp>
    </p:spTree>
    <p:extLst>
      <p:ext uri="{BB962C8B-B14F-4D97-AF65-F5344CB8AC3E}">
        <p14:creationId xmlns:p14="http://schemas.microsoft.com/office/powerpoint/2010/main" val="2666649361"/>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A4346F0DD0B93E479F4BD31429573874" ma:contentTypeVersion="7" ma:contentTypeDescription="Yeni belge oluşturun." ma:contentTypeScope="" ma:versionID="e7ed4f33cb146d5e54f17015816ce674">
  <xsd:schema xmlns:xsd="http://www.w3.org/2001/XMLSchema" xmlns:xs="http://www.w3.org/2001/XMLSchema" xmlns:p="http://schemas.microsoft.com/office/2006/metadata/properties" xmlns:ns3="5f986093-a025-4b07-935a-77254518c835" xmlns:ns4="cfbcd084-f93f-4708-8060-469855832d13" targetNamespace="http://schemas.microsoft.com/office/2006/metadata/properties" ma:root="true" ma:fieldsID="c4558e55b3ad310a5ca831652a9c7f66" ns3:_="" ns4:_="">
    <xsd:import namespace="5f986093-a025-4b07-935a-77254518c835"/>
    <xsd:import namespace="cfbcd084-f93f-4708-8060-469855832d1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986093-a025-4b07-935a-77254518c835" elementFormDefault="qualified">
    <xsd:import namespace="http://schemas.microsoft.com/office/2006/documentManagement/types"/>
    <xsd:import namespace="http://schemas.microsoft.com/office/infopath/2007/PartnerControls"/>
    <xsd:element name="SharedWithUsers" ma:index="8" nillable="true" ma:displayName="Paylaşılanla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Ayrıntıları ile Paylaşıldı" ma:description="" ma:internalName="SharedWithDetails" ma:readOnly="true">
      <xsd:simpleType>
        <xsd:restriction base="dms:Note">
          <xsd:maxLength value="255"/>
        </xsd:restriction>
      </xsd:simpleType>
    </xsd:element>
    <xsd:element name="SharingHintHash" ma:index="10" nillable="true" ma:displayName="İpucu Paylaşımı Karması"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bcd084-f93f-4708-8060-469855832d13"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E73E9E8-83EF-4E74-A2C0-F3A22101DE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986093-a025-4b07-935a-77254518c835"/>
    <ds:schemaRef ds:uri="cfbcd084-f93f-4708-8060-469855832d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908B0EB-FAD0-43E6-B451-DC3D85956B92}">
  <ds:schemaRefs>
    <ds:schemaRef ds:uri="http://schemas.microsoft.com/sharepoint/v3/contenttype/forms"/>
  </ds:schemaRefs>
</ds:datastoreItem>
</file>

<file path=customXml/itemProps3.xml><?xml version="1.0" encoding="utf-8"?>
<ds:datastoreItem xmlns:ds="http://schemas.openxmlformats.org/officeDocument/2006/customXml" ds:itemID="{F13DD26F-DC52-4E23-B6AA-11E4A48B7E4D}">
  <ds:schemaRefs>
    <ds:schemaRef ds:uri="http://purl.org/dc/dcmitype/"/>
    <ds:schemaRef ds:uri="5f986093-a025-4b07-935a-77254518c835"/>
    <ds:schemaRef ds:uri="http://www.w3.org/XML/1998/namespace"/>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cfbcd084-f93f-4708-8060-469855832d13"/>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1238</TotalTime>
  <Words>228</Words>
  <Application>Microsoft Office PowerPoint</Application>
  <PresentationFormat>A4 Kağıt (210x297 mm)</PresentationFormat>
  <Paragraphs>14</Paragraphs>
  <Slides>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vt:i4>
      </vt:variant>
    </vt:vector>
  </HeadingPairs>
  <TitlesOfParts>
    <vt:vector size="6" baseType="lpstr">
      <vt:lpstr>Arial</vt:lpstr>
      <vt:lpstr>Calibri</vt:lpstr>
      <vt:lpstr>Calibri Light</vt:lpstr>
      <vt:lpstr>Times New Roman</vt:lpstr>
      <vt:lpstr>Office Teması</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abdullah ugur</dc:creator>
  <cp:lastModifiedBy>Kübra GÜNDÜZ</cp:lastModifiedBy>
  <cp:revision>121</cp:revision>
  <cp:lastPrinted>2021-06-02T13:42:22Z</cp:lastPrinted>
  <dcterms:created xsi:type="dcterms:W3CDTF">2019-11-29T08:12:48Z</dcterms:created>
  <dcterms:modified xsi:type="dcterms:W3CDTF">2021-06-02T17:32:24Z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0x010100A4346F0DD0B93E479F4BD31429573874</vt:lpwstr>
  </property>
</Properties>
</file>